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Poppins"/>
      <p:regular r:id="rId20"/>
      <p:bold r:id="rId21"/>
      <p:italic r:id="rId22"/>
      <p:boldItalic r:id="rId23"/>
    </p:embeddedFont>
    <p:embeddedFont>
      <p:font typeface="Raleway Medium"/>
      <p:regular r:id="rId24"/>
      <p:bold r:id="rId25"/>
      <p:italic r:id="rId26"/>
      <p:boldItalic r:id="rId27"/>
    </p:embeddedFont>
    <p:embeddedFont>
      <p:font typeface="Poppins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6">
          <p15:clr>
            <a:srgbClr val="9AA0A6"/>
          </p15:clr>
        </p15:guide>
        <p15:guide id="2" pos="737">
          <p15:clr>
            <a:srgbClr val="9AA0A6"/>
          </p15:clr>
        </p15:guide>
        <p15:guide id="3" pos="5587">
          <p15:clr>
            <a:srgbClr val="9AA0A6"/>
          </p15:clr>
        </p15:guide>
        <p15:guide id="4" orient="horz" pos="3084">
          <p15:clr>
            <a:srgbClr val="9AA0A6"/>
          </p15:clr>
        </p15:guide>
        <p15:guide id="5" orient="horz" pos="540">
          <p15:clr>
            <a:srgbClr val="9AA0A6"/>
          </p15:clr>
        </p15:guide>
        <p15:guide id="6" pos="340">
          <p15:clr>
            <a:srgbClr val="747775"/>
          </p15:clr>
        </p15:guide>
      </p15:sldGuideLst>
    </p:ext>
    <p:ext uri="GoogleSlidesCustomDataVersion2">
      <go:slidesCustomData xmlns:go="http://customooxmlschemas.google.com/" r:id="rId32" roundtripDataSignature="AMtx7miYp2k9GHxcAMtOghdv/+qnSvvC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6" orient="horz"/>
        <p:guide pos="737"/>
        <p:guide pos="5587"/>
        <p:guide pos="3084" orient="horz"/>
        <p:guide pos="540" orient="horz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RalewayMedium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Medium-italic.fntdata"/><Relationship Id="rId25" Type="http://schemas.openxmlformats.org/officeDocument/2006/relationships/font" Target="fonts/RalewayMedium-bold.fntdata"/><Relationship Id="rId28" Type="http://schemas.openxmlformats.org/officeDocument/2006/relationships/font" Target="fonts/PoppinsSemiBold-regular.fntdata"/><Relationship Id="rId27" Type="http://schemas.openxmlformats.org/officeDocument/2006/relationships/font" Target="fonts/Raleway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SemiBold-boldItalic.fntdata"/><Relationship Id="rId30" Type="http://schemas.openxmlformats.org/officeDocument/2006/relationships/font" Target="fonts/PoppinsSemiBol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9cdc421b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29cdc421b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9cdc421b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29cdc421b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9cdc421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329cdc421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9cdc421b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29cdc421b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9cdc421b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29cdc421b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9cdc421b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29cdc421b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1076719" y="2056866"/>
            <a:ext cx="54291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600">
                <a:solidFill>
                  <a:srgbClr val="353744"/>
                </a:solidFill>
                <a:latin typeface="Poppins"/>
                <a:ea typeface="Poppins"/>
                <a:cs typeface="Poppins"/>
                <a:sym typeface="Poppins"/>
              </a:rPr>
              <a:t>Proposiciones y Tablas de Verdad</a:t>
            </a:r>
            <a:endParaRPr b="1" sz="3600">
              <a:solidFill>
                <a:srgbClr val="35374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"/>
          <p:cNvSpPr txBox="1"/>
          <p:nvPr>
            <p:ph type="ctrTitle"/>
          </p:nvPr>
        </p:nvSpPr>
        <p:spPr>
          <a:xfrm>
            <a:off x="1107534" y="1465342"/>
            <a:ext cx="534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353744"/>
                </a:solidFill>
                <a:latin typeface="Poppins"/>
                <a:ea typeface="Poppins"/>
                <a:cs typeface="Poppins"/>
                <a:sym typeface="Poppins"/>
              </a:rPr>
              <a:t>Matemática</a:t>
            </a:r>
            <a:endParaRPr sz="2000">
              <a:solidFill>
                <a:srgbClr val="35374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9cdc421b5_0_46"/>
          <p:cNvSpPr txBox="1"/>
          <p:nvPr/>
        </p:nvSpPr>
        <p:spPr>
          <a:xfrm>
            <a:off x="688794" y="4826360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s" sz="600" u="none" cap="none" strike="noStrike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Matemática   / Módulo 1 / Unidad </a:t>
            </a: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r>
              <a:rPr b="0" i="0" lang="es" sz="600" u="none" cap="none" strike="noStrike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/ </a:t>
            </a: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Proposiciones y tablas de verdad</a:t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g329cdc421b5_0_46"/>
          <p:cNvSpPr txBox="1"/>
          <p:nvPr/>
        </p:nvSpPr>
        <p:spPr>
          <a:xfrm>
            <a:off x="540000" y="346638"/>
            <a:ext cx="59562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Proposición Bicondicional</a:t>
            </a:r>
            <a:endParaRPr b="1" i="0" sz="2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g329cdc421b5_0_46"/>
          <p:cNvSpPr txBox="1"/>
          <p:nvPr/>
        </p:nvSpPr>
        <p:spPr>
          <a:xfrm>
            <a:off x="540000" y="739800"/>
            <a:ext cx="82554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Dadas dos proposiciones p y q, a la proposición compuesta “p si y sólo si q” se le llama “proposición bicondicional” y se nota por p &lt;----&gt; q 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/>
          <p:nvPr/>
        </p:nvSpPr>
        <p:spPr>
          <a:xfrm>
            <a:off x="540000" y="478350"/>
            <a:ext cx="67251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Proposiciones y Tablas de Verdad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540000" y="857250"/>
            <a:ext cx="82554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 el desarrollo de cualquier teoría matemática se hacen afirmaciones en forma de frases y que tienen un sentido pleno.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Tales afirmaciones, verbales o escritas, las denominaremos enunciados o proposiciones.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Proposición: Llamaremos de esta forma a cualquier afirmación que sea verdadera o falsa, pero no ambas cosas a la vez. </a:t>
            </a:r>
            <a:br>
              <a:rPr lang="e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688794" y="4826360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s" sz="600" u="none" cap="none" strike="noStrike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Matemática   / Módulo 1 / Unidad </a:t>
            </a: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r>
              <a:rPr b="0" i="0" lang="es" sz="600" u="none" cap="none" strike="noStrike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/ Problemas de Conteo</a:t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/>
          <p:nvPr/>
        </p:nvSpPr>
        <p:spPr>
          <a:xfrm>
            <a:off x="540000" y="2243663"/>
            <a:ext cx="8396400" cy="24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Las proposiciones se notan con letras minúsculas, p, q, r . . . . . . 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notación p: Tres más cuatro es igual a siete se utiliza para definir que p es la proposición “tres más cuatro es igual a siete”.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Este tipo de proposiciones se llaman simples, ya que no pueden descomponerse en otras.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Ejemplo 1.2</a:t>
            </a: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Las siguientes no son proposiciones.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(a) x + y &gt; 5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(b) ¿Te vas?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(c) Compra cinco azules y cuatro rojas.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(d) x = 2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5374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5"/>
          <p:cNvSpPr txBox="1"/>
          <p:nvPr/>
        </p:nvSpPr>
        <p:spPr>
          <a:xfrm>
            <a:off x="688794" y="4826360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s" sz="600" u="none" cap="none" strike="noStrike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Matemática   / Módulo 1 / Unidad </a:t>
            </a: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r>
              <a:rPr b="0" i="0" lang="es" sz="600" u="none" cap="none" strike="noStrike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/ Problemas de Conteo</a:t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463500" y="305400"/>
            <a:ext cx="8680500" cy="17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Ejemplo 1.1</a:t>
            </a: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 Las siguientes afirmaciones son proposiciones. 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(a) Gabriel García Márquez escribió Cien años de soledad. 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(b) 6 es un número primo. 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(c) 3+2=6 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(d) 1 es un número entero, pero 2 no lo 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/>
          <p:nvPr/>
        </p:nvSpPr>
        <p:spPr>
          <a:xfrm>
            <a:off x="688794" y="4826360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i="0" lang="es" sz="600" u="none" cap="none" strike="noStrike">
                <a:solidFill>
                  <a:srgbClr val="304269"/>
                </a:solidFill>
                <a:latin typeface="Poppins"/>
                <a:ea typeface="Poppins"/>
                <a:cs typeface="Poppins"/>
                <a:sym typeface="Poppins"/>
              </a:rPr>
              <a:t>Matemática   / Módulo 1 / Unidad </a:t>
            </a:r>
            <a:r>
              <a:rPr b="1" lang="es" sz="600">
                <a:solidFill>
                  <a:srgbClr val="304269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b="1" i="0" lang="es" sz="600" u="none" cap="none" strike="noStrike">
                <a:solidFill>
                  <a:srgbClr val="304269"/>
                </a:solidFill>
                <a:latin typeface="Poppins"/>
                <a:ea typeface="Poppins"/>
                <a:cs typeface="Poppins"/>
                <a:sym typeface="Poppins"/>
              </a:rPr>
              <a:t> / Problemas de Conteo</a:t>
            </a:r>
            <a:endParaRPr b="1" i="0" sz="600" u="none" cap="none" strike="noStrike">
              <a:solidFill>
                <a:srgbClr val="3042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540000" y="572275"/>
            <a:ext cx="67251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Valor de Verdad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540000" y="857250"/>
            <a:ext cx="8255400" cy="29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Llamaremos valor verdadero o de verdad de una proposición a su veracidad o falsedad. El valor de verdad de una proposición verdadera es verdad y el de una proposición falsa es falso.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Ejemplo 1.3 </a:t>
            </a: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Dígase cuáles de las siguientes afirmaciones son proposiciones y determinar el valor de verdad de aquellas que lo sean.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(a) p: Existe Premio Nobel de informática.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(b) q: La tierra es el ´único planeta del Universo que tiene vida.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(c) r: Teclee Escape para salir de la aplicación.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(d) s: Cinco mas siete es grande.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9cdc421b5_0_2"/>
          <p:cNvSpPr txBox="1"/>
          <p:nvPr/>
        </p:nvSpPr>
        <p:spPr>
          <a:xfrm>
            <a:off x="653569" y="4848885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Matemática   / Módulo 1 / Unidad 2 / Proposiciones y tablas de verdad</a:t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1" sz="600">
              <a:solidFill>
                <a:srgbClr val="3042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g329cdc421b5_0_2"/>
          <p:cNvSpPr txBox="1"/>
          <p:nvPr/>
        </p:nvSpPr>
        <p:spPr>
          <a:xfrm>
            <a:off x="540000" y="560550"/>
            <a:ext cx="6725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Tablas de Verdad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g329cdc421b5_0_2"/>
          <p:cNvSpPr txBox="1"/>
          <p:nvPr/>
        </p:nvSpPr>
        <p:spPr>
          <a:xfrm>
            <a:off x="540000" y="857250"/>
            <a:ext cx="82554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tabla de verdad de una proposición compuesta P enumera todas las posibles combinaciones de los valores de verdad para las proposiciones p1, p2, . . . , pn.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4" name="Google Shape;84;g329cdc421b5_0_2"/>
          <p:cNvSpPr txBox="1"/>
          <p:nvPr/>
        </p:nvSpPr>
        <p:spPr>
          <a:xfrm>
            <a:off x="540000" y="2160125"/>
            <a:ext cx="19770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Conjunción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g329cdc421b5_0_2"/>
          <p:cNvSpPr txBox="1"/>
          <p:nvPr/>
        </p:nvSpPr>
        <p:spPr>
          <a:xfrm>
            <a:off x="540000" y="2688050"/>
            <a:ext cx="82554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Dadas dos proposiciones cualesquiera p y q, llamaremos conjunción de ambas a la proposición compuesta “p y q” y la notaremos p ∧ q. Esta proposición será verdadera ´únicamente en el caso de que ambas proposiciones lo sean.</a:t>
            </a:r>
            <a:endParaRPr b="0" i="0" sz="1400" u="none" cap="none" strike="noStrike"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9cdc421b5_0_16"/>
          <p:cNvSpPr txBox="1"/>
          <p:nvPr/>
        </p:nvSpPr>
        <p:spPr>
          <a:xfrm>
            <a:off x="688794" y="4826360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Matemática   / Módulo 1 / Unidad 2 / Proposiciones y tablas de verdad</a:t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g329cdc421b5_0_16"/>
          <p:cNvSpPr txBox="1"/>
          <p:nvPr/>
        </p:nvSpPr>
        <p:spPr>
          <a:xfrm>
            <a:off x="540000" y="560550"/>
            <a:ext cx="6725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Disyunción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g329cdc421b5_0_16"/>
          <p:cNvSpPr txBox="1"/>
          <p:nvPr/>
        </p:nvSpPr>
        <p:spPr>
          <a:xfrm>
            <a:off x="540000" y="857250"/>
            <a:ext cx="82554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Dadas dos proposiciones cualesquiera p y q, llamaremos disyunción de ambas a la proposición compuesta “p o q” y la notaremos p v q. Esta proposición será verdadera si al menos una de las dos p “o” q lo es.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3" name="Google Shape;93;g329cdc421b5_0_16"/>
          <p:cNvSpPr txBox="1"/>
          <p:nvPr/>
        </p:nvSpPr>
        <p:spPr>
          <a:xfrm>
            <a:off x="540000" y="2836075"/>
            <a:ext cx="3560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Disyunción Exclusiva</a:t>
            </a:r>
            <a:endParaRPr b="1" i="0" sz="2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g329cdc421b5_0_16"/>
          <p:cNvSpPr txBox="1"/>
          <p:nvPr/>
        </p:nvSpPr>
        <p:spPr>
          <a:xfrm>
            <a:off x="540000" y="3178675"/>
            <a:ext cx="82554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Dadas dos proposiciones cualesquiera p y q, llamaremos disyunción exclusiva de ambas a la proposición compuesta “p ó q” pero no ambos y la notaremos p </a:t>
            </a:r>
            <a:r>
              <a:rPr lang="es" sz="22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</a:t>
            </a: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q. Esta proposición será verdadera si una u otra, pero no ambas son verdaderas.</a:t>
            </a:r>
            <a:endParaRPr b="0" i="0" sz="1400" u="none" cap="none" strike="noStrike"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9cdc421b5_0_24"/>
          <p:cNvSpPr txBox="1"/>
          <p:nvPr/>
        </p:nvSpPr>
        <p:spPr>
          <a:xfrm>
            <a:off x="688794" y="4826360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Matemática   / Módulo 1 / Unidad 2 / Proposiciones y tablas de verdad</a:t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g329cdc421b5_0_24"/>
          <p:cNvSpPr txBox="1"/>
          <p:nvPr/>
        </p:nvSpPr>
        <p:spPr>
          <a:xfrm>
            <a:off x="540000" y="560550"/>
            <a:ext cx="6725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Negación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g329cdc421b5_0_24"/>
          <p:cNvSpPr txBox="1"/>
          <p:nvPr/>
        </p:nvSpPr>
        <p:spPr>
          <a:xfrm>
            <a:off x="540000" y="857250"/>
            <a:ext cx="82554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Dada una proposición cualquiera, p, llamaremos “negación de p” a la proposición “no p” y la notaremos ¬p. Será verdadera cuando p sea falsa y falsa cuando p sea verdadera.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9cdc421b5_0_32"/>
          <p:cNvSpPr txBox="1"/>
          <p:nvPr/>
        </p:nvSpPr>
        <p:spPr>
          <a:xfrm>
            <a:off x="688794" y="4826360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Matemática   / Módulo 1 / Unidad 2 / Proposiciones y tablas de verdad</a:t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g329cdc421b5_0_32"/>
          <p:cNvSpPr txBox="1"/>
          <p:nvPr/>
        </p:nvSpPr>
        <p:spPr>
          <a:xfrm>
            <a:off x="540000" y="346638"/>
            <a:ext cx="59562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Tautologías y Contradicciones</a:t>
            </a:r>
            <a:endParaRPr b="1" i="0" sz="2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g329cdc421b5_0_32"/>
          <p:cNvSpPr txBox="1"/>
          <p:nvPr/>
        </p:nvSpPr>
        <p:spPr>
          <a:xfrm>
            <a:off x="540000" y="739800"/>
            <a:ext cx="82554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Sea P una proposición compuesta de las proposiciones simples p1, p2, . . . , pn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 es una Tautología si es verdadera para todos los valores de verdad que se asignen a p1, p2, . . . , pn.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 es una Contradicción si es falsa para todos los valores de verdad que se asignen a p1, p2, . . . , pn.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 adelante, notaremos por “C” a una contradicción y por “T” a una tautología.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Una proposición P que no es tautología ni contradicción se llama, usualmente, Contingencia.</a:t>
            </a:r>
            <a:endParaRPr sz="2500">
              <a:solidFill>
                <a:srgbClr val="3537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9cdc421b5_0_40"/>
          <p:cNvSpPr txBox="1"/>
          <p:nvPr/>
        </p:nvSpPr>
        <p:spPr>
          <a:xfrm>
            <a:off x="688794" y="4826360"/>
            <a:ext cx="61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s" sz="600">
                <a:solidFill>
                  <a:srgbClr val="3042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Matemática   / Módulo 1 / Unidad 2 / Proposiciones y tablas de verdad</a:t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sz="600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3042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3042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g329cdc421b5_0_40"/>
          <p:cNvSpPr txBox="1"/>
          <p:nvPr/>
        </p:nvSpPr>
        <p:spPr>
          <a:xfrm>
            <a:off x="540000" y="346638"/>
            <a:ext cx="59562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Proposición Condicional</a:t>
            </a:r>
            <a:endParaRPr b="1" i="0" sz="240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g329cdc421b5_0_40"/>
          <p:cNvSpPr txBox="1"/>
          <p:nvPr/>
        </p:nvSpPr>
        <p:spPr>
          <a:xfrm>
            <a:off x="540000" y="739800"/>
            <a:ext cx="82554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Dadas dos proposiciones p y q, a la proposición compuesta “si p, entonces q” se le llama “proposición condicional” y se nota por p ---&gt; q.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la proposición “p” se le llama hipótesis, antecedente, premisa o condición suficiente y a la “q” tesis, consecuente, conclusión o condición necesaria del condicional.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Una proposición condicional es falsa ´únicamente cuando siendo verdad la hipótesis, la conclusión es falsa (no se debe deducir una conclusión falsa de una hipótesis verdadera).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